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BC51C-2B31-4CC7-AA77-ACCD416F9E4B}">
  <a:tblStyle styleId="{917BC51C-2B31-4CC7-AA77-ACCD416F9E4B}" styleName="Table_0"/>
  <a:tblStyle styleId="{70887B07-1CAE-49FB-B7C7-9FB9C74C5636}" styleName="Table_1"/>
  <a:tblStyle styleId="{000D96A8-42B4-47B5-B02C-15F0F5C54444}" styleName="Table_2"/>
  <a:tblStyle styleId="{314106A7-D296-4197-B22E-00DE1A08F759}" styleName="Table_3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6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4880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100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94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904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0227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519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32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815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01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4227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0124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51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691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343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838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423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29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04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62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22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95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 rot="10800000" flipH="1">
            <a:off x="0" y="2984998"/>
            <a:ext cx="9144000" cy="21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Shape 9"/>
          <p:cNvSpPr/>
          <p:nvPr/>
        </p:nvSpPr>
        <p:spPr>
          <a:xfrm>
            <a:off x="0" y="2393175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" name="Shape 10"/>
          <p:cNvSpPr/>
          <p:nvPr/>
        </p:nvSpPr>
        <p:spPr>
          <a:xfrm rot="10800000" flipH="1">
            <a:off x="0" y="2983958"/>
            <a:ext cx="4617372" cy="571094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45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746891"/>
            <a:ext cx="7772400" cy="123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/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/>
            </a:lvl2pPr>
            <a:lvl3pPr marL="0" marR="0" indent="0" algn="ctr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3pPr>
            <a:lvl4pPr marL="0" marR="0" indent="0" algn="ctr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4pPr>
            <a:lvl5pPr marL="0" marR="0" indent="0" algn="ctr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5pPr>
            <a:lvl6pPr marL="0" marR="0" indent="0" algn="ctr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6pPr>
            <a:lvl7pPr marL="0" marR="0" indent="0" algn="ctr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7pPr>
            <a:lvl8pPr marL="0" marR="0" indent="0" algn="ctr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8pPr>
            <a:lvl9pPr marL="0" marR="0" indent="0" algn="ctr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093357"/>
            <a:ext cx="7772400" cy="66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Georgia"/>
              <a:buNone/>
              <a:defRPr/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Georgia"/>
              <a:buNone/>
              <a:defRPr/>
            </a:lvl2pPr>
            <a:lvl3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Georgia"/>
              <a:buNone/>
              <a:defRPr/>
            </a:lvl3pPr>
            <a:lvl4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Georgia"/>
              <a:buNone/>
              <a:defRPr/>
            </a:lvl4pPr>
            <a:lvl5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Georgia"/>
              <a:buNone/>
              <a:defRPr/>
            </a:lvl5pPr>
            <a:lvl6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Georgia"/>
              <a:buNone/>
              <a:defRPr/>
            </a:lvl6pPr>
            <a:lvl7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Georgia"/>
              <a:buNone/>
              <a:defRPr/>
            </a:lvl7pPr>
            <a:lvl8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Georgia"/>
              <a:buNone/>
              <a:defRPr/>
            </a:lvl8pPr>
            <a:lvl9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Georgia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 flipH="1">
            <a:off x="0" y="1163099"/>
            <a:ext cx="9144000" cy="3980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5" name="Shape 15"/>
          <p:cNvSpPr/>
          <p:nvPr/>
        </p:nvSpPr>
        <p:spPr>
          <a:xfrm flipH="1">
            <a:off x="4526627" y="571349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6" name="Shape 16"/>
          <p:cNvSpPr/>
          <p:nvPr/>
        </p:nvSpPr>
        <p:spPr>
          <a:xfrm rot="10800000">
            <a:off x="4526627" y="1162131"/>
            <a:ext cx="4617372" cy="571094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45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1163099"/>
            <a:ext cx="9144000" cy="3980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1" name="Shape 21"/>
          <p:cNvSpPr/>
          <p:nvPr/>
        </p:nvSpPr>
        <p:spPr>
          <a:xfrm rot="10800000">
            <a:off x="4526627" y="1162131"/>
            <a:ext cx="4617372" cy="571094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45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flipH="1">
            <a:off x="4526627" y="571349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10800000" flipH="1">
            <a:off x="0" y="1163099"/>
            <a:ext cx="9144000" cy="3980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/>
          <p:nvPr/>
        </p:nvSpPr>
        <p:spPr>
          <a:xfrm flipH="1">
            <a:off x="4526627" y="571349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>
            <a:off x="4526627" y="1162131"/>
            <a:ext cx="4617372" cy="571094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45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4412699"/>
            <a:ext cx="9144000" cy="730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4526627" y="3820833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4" name="Shape 34"/>
          <p:cNvSpPr/>
          <p:nvPr/>
        </p:nvSpPr>
        <p:spPr>
          <a:xfrm rot="10800000">
            <a:off x="4526627" y="4411617"/>
            <a:ext cx="4617372" cy="571094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45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4421726"/>
            <a:ext cx="8229600" cy="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6676" y="76255"/>
            <a:ext cx="9134129" cy="5054792"/>
          </a:xfrm>
          <a:custGeom>
            <a:avLst/>
            <a:gdLst/>
            <a:ahLst/>
            <a:cxnLst/>
            <a:rect l="0" t="0" r="0" b="0"/>
            <a:pathLst>
              <a:path w="9157023" h="6739723" extrusionOk="0">
                <a:moveTo>
                  <a:pt x="1629" y="0"/>
                </a:moveTo>
                <a:lnTo>
                  <a:pt x="9157023" y="4340980"/>
                </a:lnTo>
                <a:lnTo>
                  <a:pt x="1593" y="6739723"/>
                </a:lnTo>
                <a:cubicBezTo>
                  <a:pt x="-3941" y="5123960"/>
                  <a:pt x="7163" y="1615763"/>
                  <a:pt x="1629" y="0"/>
                </a:cubicBez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/>
            </a:lvl2pPr>
            <a:lvl3pPr marL="0" marR="0" indent="0" algn="l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3pPr>
            <a:lvl4pPr marL="0" marR="0" indent="0" algn="l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4pPr>
            <a:lvl5pPr marL="0" marR="0" indent="0" algn="l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5pPr>
            <a:lvl6pPr marL="0" marR="0" indent="0" algn="l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6pPr>
            <a:lvl7pPr marL="0" marR="0" indent="0" algn="l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7pPr>
            <a:lvl8pPr marL="0" marR="0" indent="0" algn="l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8pPr>
            <a:lvl9pPr marL="0" marR="0" indent="0" algn="l" rtl="0">
              <a:spcBef>
                <a:spcPts val="0"/>
              </a:spcBef>
              <a:buClr>
                <a:schemeClr val="lt1"/>
              </a:buClr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/>
            </a:lvl2pPr>
            <a:lvl3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/>
            </a:lvl3pPr>
            <a:lvl4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/>
            </a:lvl4pPr>
            <a:lvl5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/>
            </a:lvl5pPr>
            <a:lvl6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/>
            </a:lvl6pPr>
            <a:lvl7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/>
            </a:lvl7pPr>
            <a:lvl8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/>
            </a:lvl8pPr>
            <a:lvl9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685800" y="1589316"/>
            <a:ext cx="7772400" cy="123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3600" b="0" i="0" u="none" strike="noStrike" cap="none" baseline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Elections in Brazil - 2nd Round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0" y="2980786"/>
            <a:ext cx="8969339" cy="177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eorgia"/>
              <a:buNone/>
            </a:pPr>
            <a:r>
              <a:rPr lang="en" sz="2400" b="0" i="1" u="none" strike="noStrike" cap="none" baseline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We           know on whom you would vote, before you knew...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ubTitle" idx="2"/>
          </p:nvPr>
        </p:nvSpPr>
        <p:spPr>
          <a:xfrm>
            <a:off x="6077650" y="4051775"/>
            <a:ext cx="2746200" cy="93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"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Amin Rasooli</a:t>
            </a:r>
            <a:br>
              <a:rPr lang="en"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</a:br>
            <a:r>
              <a:rPr lang="en"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Elaine Resende</a:t>
            </a:r>
            <a:br>
              <a:rPr lang="en"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</a:br>
            <a:r>
              <a:rPr lang="en"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Wender Xavier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30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  <a:rtl val="0"/>
            </a:endParaRPr>
          </a:p>
        </p:txBody>
      </p:sp>
      <p:grpSp>
        <p:nvGrpSpPr>
          <p:cNvPr id="42" name="Shape 42"/>
          <p:cNvGrpSpPr/>
          <p:nvPr/>
        </p:nvGrpSpPr>
        <p:grpSpPr>
          <a:xfrm rot="-2454014">
            <a:off x="433639" y="3042445"/>
            <a:ext cx="1664369" cy="421847"/>
            <a:chOff x="37894" y="3861273"/>
            <a:chExt cx="2054400" cy="543367"/>
          </a:xfrm>
        </p:grpSpPr>
        <p:sp>
          <p:nvSpPr>
            <p:cNvPr id="43" name="Shape 43"/>
            <p:cNvSpPr/>
            <p:nvPr/>
          </p:nvSpPr>
          <p:spPr>
            <a:xfrm>
              <a:off x="139072" y="3861273"/>
              <a:ext cx="1674689" cy="53673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lt1"/>
            </a:solidFill>
            <a:ln w="25400" cap="flat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44" name="Shape 44"/>
            <p:cNvSpPr txBox="1"/>
            <p:nvPr/>
          </p:nvSpPr>
          <p:spPr>
            <a:xfrm>
              <a:off x="37894" y="3889240"/>
              <a:ext cx="20544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Georgia"/>
                <a:buNone/>
              </a:pPr>
              <a:r>
                <a:rPr lang="en" sz="2000" b="0" i="0" u="none" strike="noStrike" cap="none" baseline="0" dirty="0">
                  <a:solidFill>
                    <a:srgbClr val="FF0000"/>
                  </a:solidFill>
                  <a:latin typeface="Georgia"/>
                  <a:ea typeface="Georgia"/>
                  <a:cs typeface="Georgia"/>
                  <a:sym typeface="Georgia"/>
                  <a:rtl val="0"/>
                </a:rPr>
                <a:t>(wanted to)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Analysis - Dataset 1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457200" y="1228674"/>
            <a:ext cx="7844399" cy="40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Total Hashtags found: 351     /   Neutral:  250 (71.22%)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Pos(Dilma) -  31  (8.83%)      /   Neg(Dilma) - 10 (2.85%)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Pos(Aecio) -   51   (14.53%)    /   Neg(Aecio) - 9 (2.56%)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Total Tweets Analyzed: 1873 (21.47% of total Tweets)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Neutral: 9 (0.48%)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Pos(Dilma) - 992  (52.96%)  / Neg(Dilma) - 53 (2.83%)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Pos(Aecio) -  796  (42.50%)  / Neg(Aecio) - 23  (1.23%)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Analysis - Dataset 1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57200" y="1152474"/>
            <a:ext cx="7844399" cy="40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5322600" y="1876475"/>
            <a:ext cx="3357599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Computed Preference for: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/>
              <a:t>Aecio: 0.45 / Dilma: 0.54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279800" y="2680375"/>
            <a:ext cx="3357599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2000"/>
              <a:t>Preference in the last poll:</a:t>
            </a:r>
          </a:p>
          <a:p>
            <a:pPr algn="ctr">
              <a:spcBef>
                <a:spcPts val="0"/>
              </a:spcBef>
              <a:buNone/>
            </a:pPr>
            <a:r>
              <a:rPr lang="en" sz="2000"/>
              <a:t>Aecio: 0.48 / Dilma: 0.52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338725" y="3484275"/>
            <a:ext cx="3357599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Election Result: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/>
              <a:t>Aecio: 0.484 / Dilma: 0.516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673700" y="3520775"/>
            <a:ext cx="3742799" cy="53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1000"/>
              <a:t>Limits of Electoral Predictions Using Twitter -  Article</a:t>
            </a:r>
          </a:p>
          <a:p>
            <a:pPr algn="ctr">
              <a:spcBef>
                <a:spcPts val="0"/>
              </a:spcBef>
              <a:buNone/>
            </a:pPr>
            <a:r>
              <a:rPr lang="en" sz="1000"/>
              <a:t>How (not) to predict elections - Article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75" y="1602425"/>
            <a:ext cx="3742800" cy="52985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466700" y="2301675"/>
            <a:ext cx="4156799" cy="11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/>
              <a:t>In the Equation 1, c_1 is the candidate for whom support is being computed while c_2 is the opposing candidates; pos(c) and neg(c) are, respectively, the number of positive and negative tweets mentioning candidates c. Notice that neutral tweets were not used since the don’t express a preference for a candidate.</a:t>
            </a:r>
          </a:p>
          <a:p>
            <a:pPr lvl="0" algn="just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/>
          </a:p>
          <a:p>
            <a:pPr lvl="0" algn="just" rtl="0">
              <a:spcBef>
                <a:spcPts val="0"/>
              </a:spcBef>
              <a:buNone/>
            </a:pPr>
            <a:endParaRPr sz="1100"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Analysis - Dataset 1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457200" y="1228674"/>
            <a:ext cx="7844399" cy="40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Google V3 API - Heat Maps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Users Selected: 1669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Users without Location: 583 (34.93%)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5" y="2351997"/>
            <a:ext cx="4577974" cy="25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208" y="2352000"/>
            <a:ext cx="4577968" cy="25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 b="0" i="0" u="none" strike="noStrike" cap="none" baseline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Dataset 2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436650" y="1397332"/>
            <a:ext cx="7844399" cy="3611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" sz="2000" b="0" i="0" u="none" strike="noStrike" cap="none" baseline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Collecting the Dataset </a:t>
            </a: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2000" b="0" i="0" u="none" strike="noStrike" cap="none" baseline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Streaming API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From Wed, Oct 22 until election day (26)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More than 100k tweets 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@dilmabr and @AecioNeves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Corrected encoding of the files</a:t>
            </a:r>
          </a:p>
          <a:p>
            <a:pPr marL="457200" lvl="0" indent="-228600" rtl="0">
              <a:lnSpc>
                <a:spcPct val="115909"/>
              </a:lnSpc>
              <a:spcBef>
                <a:spcPts val="0"/>
              </a:spcBef>
              <a:buFont typeface="Georgia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Before eliminating rt’s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○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Aecio data 107431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○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Dilma data 128646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296" y="1200146"/>
            <a:ext cx="1623850" cy="20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150" y="3169124"/>
            <a:ext cx="1623850" cy="19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828350" y="3950475"/>
            <a:ext cx="6482700" cy="75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3747900" y="3565200"/>
            <a:ext cx="3387599" cy="108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After eliminating rt’s 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○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Aécio data 39327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○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Dilma data 65509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Method - Dataset 2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Tokenize</a:t>
            </a:r>
            <a:r>
              <a:rPr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 tweets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○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THIS_IS_A_SYMBOL, THIS_IS_A_MENTION , THIS_IS_A_URL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Labels assignments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positive 2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negative 1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neutral 0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Labeled data for Dilma dataset 250/429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Labeled data for Aecio 180/330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5500" y="3839325"/>
            <a:ext cx="10944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7676475" y="46716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Logo.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Google Images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Method - Dataset 2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Vectorizing features</a:t>
            </a:r>
          </a:p>
          <a:p>
            <a:pPr marL="914400" lvl="1" indent="-368300" rtl="0">
              <a:spcBef>
                <a:spcPts val="0"/>
              </a:spcBef>
              <a:buClr>
                <a:schemeClr val="dk1"/>
              </a:buClr>
              <a:buSzPct val="122222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Around 1249 - Aecio</a:t>
            </a: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Around 1561 - Dilma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Naive Bayes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○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GaussianNB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Logistic Regression</a:t>
            </a: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TdfidVectorizer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5500" y="3839325"/>
            <a:ext cx="10944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7676475" y="46716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Logo.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Google Images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Results - Dataset 2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539393" y="1208026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5500" y="3839325"/>
            <a:ext cx="10944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7676475" y="46716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Logo.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Google Images</a:t>
            </a:r>
          </a:p>
        </p:txBody>
      </p:sp>
      <p:graphicFrame>
        <p:nvGraphicFramePr>
          <p:cNvPr id="185" name="Shape 185"/>
          <p:cNvGraphicFramePr/>
          <p:nvPr>
            <p:extLst>
              <p:ext uri="{D42A27DB-BD31-4B8C-83A1-F6EECF244321}">
                <p14:modId xmlns:p14="http://schemas.microsoft.com/office/powerpoint/2010/main" val="3586384521"/>
              </p:ext>
            </p:extLst>
          </p:nvPr>
        </p:nvGraphicFramePr>
        <p:xfrm>
          <a:off x="539393" y="3185237"/>
          <a:ext cx="3185122" cy="1981050"/>
        </p:xfrm>
        <a:graphic>
          <a:graphicData uri="http://schemas.openxmlformats.org/drawingml/2006/table">
            <a:tbl>
              <a:tblPr>
                <a:noFill/>
                <a:tableStyleId>{917BC51C-2B31-4CC7-AA77-ACCD416F9E4B}</a:tableStyleId>
              </a:tblPr>
              <a:tblGrid>
                <a:gridCol w="1280293"/>
                <a:gridCol w="1904829"/>
              </a:tblGrid>
              <a:tr h="384439"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DBDilma 429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4439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Technique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Accuracy</a:t>
                      </a:r>
                    </a:p>
                  </a:txBody>
                  <a:tcPr marL="91425" marR="91425" marT="91425" marB="91425"/>
                </a:tc>
              </a:tr>
              <a:tr h="384439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Logistic Reg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0.66</a:t>
                      </a:r>
                    </a:p>
                  </a:txBody>
                  <a:tcPr marL="91425" marR="91425" marT="91425" marB="91425"/>
                </a:tc>
              </a:tr>
              <a:tr h="384439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GaussianNB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0.48</a:t>
                      </a:r>
                    </a:p>
                  </a:txBody>
                  <a:tcPr marL="91425" marR="91425" marT="91425" marB="91425"/>
                </a:tc>
              </a:tr>
              <a:tr h="384439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TfidfVec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0.678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86" name="Shape 186"/>
          <p:cNvGraphicFramePr/>
          <p:nvPr>
            <p:extLst>
              <p:ext uri="{D42A27DB-BD31-4B8C-83A1-F6EECF244321}">
                <p14:modId xmlns:p14="http://schemas.microsoft.com/office/powerpoint/2010/main" val="1990123180"/>
              </p:ext>
            </p:extLst>
          </p:nvPr>
        </p:nvGraphicFramePr>
        <p:xfrm>
          <a:off x="543675" y="1200150"/>
          <a:ext cx="3155022" cy="1981050"/>
        </p:xfrm>
        <a:graphic>
          <a:graphicData uri="http://schemas.openxmlformats.org/drawingml/2006/table">
            <a:tbl>
              <a:tblPr>
                <a:noFill/>
                <a:tableStyleId>{70887B07-1CAE-49FB-B7C7-9FB9C74C5636}</a:tableStyleId>
              </a:tblPr>
              <a:tblGrid>
                <a:gridCol w="1587187"/>
                <a:gridCol w="1567835"/>
              </a:tblGrid>
              <a:tr h="385680"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DBDilma 250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568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Technique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Accuracy</a:t>
                      </a:r>
                    </a:p>
                  </a:txBody>
                  <a:tcPr marL="91425" marR="91425" marT="91425" marB="91425"/>
                </a:tc>
              </a:tr>
              <a:tr h="38568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Logistic Reg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0.61</a:t>
                      </a:r>
                    </a:p>
                  </a:txBody>
                  <a:tcPr marL="91425" marR="91425" marT="91425" marB="91425"/>
                </a:tc>
              </a:tr>
              <a:tr h="38568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GaussianNB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0.368</a:t>
                      </a:r>
                    </a:p>
                  </a:txBody>
                  <a:tcPr marL="91425" marR="91425" marT="91425" marB="91425"/>
                </a:tc>
              </a:tr>
              <a:tr h="38568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TfidfVec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0.608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037" y="3185237"/>
            <a:ext cx="3424204" cy="198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410" y="1200150"/>
            <a:ext cx="3424204" cy="198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Results - Dataset 2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5500" y="3839325"/>
            <a:ext cx="10944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7676475" y="46716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Logo.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Google Images</a:t>
            </a:r>
          </a:p>
        </p:txBody>
      </p:sp>
      <p:graphicFrame>
        <p:nvGraphicFramePr>
          <p:cNvPr id="196" name="Shape 196"/>
          <p:cNvGraphicFramePr/>
          <p:nvPr>
            <p:extLst>
              <p:ext uri="{D42A27DB-BD31-4B8C-83A1-F6EECF244321}">
                <p14:modId xmlns:p14="http://schemas.microsoft.com/office/powerpoint/2010/main" val="2271486674"/>
              </p:ext>
            </p:extLst>
          </p:nvPr>
        </p:nvGraphicFramePr>
        <p:xfrm>
          <a:off x="354460" y="3217089"/>
          <a:ext cx="3310134" cy="1987960"/>
        </p:xfrm>
        <a:graphic>
          <a:graphicData uri="http://schemas.openxmlformats.org/drawingml/2006/table">
            <a:tbl>
              <a:tblPr>
                <a:noFill/>
                <a:tableStyleId>{000D96A8-42B4-47B5-B02C-15F0F5C54444}</a:tableStyleId>
              </a:tblPr>
              <a:tblGrid>
                <a:gridCol w="1330547"/>
                <a:gridCol w="1979587"/>
              </a:tblGrid>
              <a:tr h="397592"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DBAécio 330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759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Technique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Accuracy</a:t>
                      </a:r>
                    </a:p>
                  </a:txBody>
                  <a:tcPr marL="91425" marR="91425" marT="91425" marB="91425"/>
                </a:tc>
              </a:tr>
              <a:tr h="39759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Logistic Reg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0.47</a:t>
                      </a:r>
                    </a:p>
                  </a:txBody>
                  <a:tcPr marL="91425" marR="91425" marT="91425" marB="91425"/>
                </a:tc>
              </a:tr>
              <a:tr h="39759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GaussianNB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0.478</a:t>
                      </a:r>
                    </a:p>
                  </a:txBody>
                  <a:tcPr marL="91425" marR="91425" marT="91425" marB="91425"/>
                </a:tc>
              </a:tr>
              <a:tr h="39759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TfidfVec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0.487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97" name="Shape 197"/>
          <p:cNvGraphicFramePr/>
          <p:nvPr>
            <p:extLst>
              <p:ext uri="{D42A27DB-BD31-4B8C-83A1-F6EECF244321}">
                <p14:modId xmlns:p14="http://schemas.microsoft.com/office/powerpoint/2010/main" val="3140552936"/>
              </p:ext>
            </p:extLst>
          </p:nvPr>
        </p:nvGraphicFramePr>
        <p:xfrm>
          <a:off x="344184" y="1236040"/>
          <a:ext cx="3336475" cy="1981050"/>
        </p:xfrm>
        <a:graphic>
          <a:graphicData uri="http://schemas.openxmlformats.org/drawingml/2006/table">
            <a:tbl>
              <a:tblPr>
                <a:noFill/>
                <a:tableStyleId>{314106A7-D296-4197-B22E-00DE1A08F759}</a:tableStyleId>
              </a:tblPr>
              <a:tblGrid>
                <a:gridCol w="1678475"/>
                <a:gridCol w="1658000"/>
              </a:tblGrid>
              <a:tr h="0"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DBAécio 180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Technique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Accuracy</a:t>
                      </a:r>
                    </a:p>
                  </a:txBody>
                  <a:tcPr marL="91425" marR="91425" marT="91425" marB="91425"/>
                </a:tc>
              </a:tr>
              <a:tr h="3429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Logistic Reg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0.44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GaussianNB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0.422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TfidfVec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0.472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505" y="1169575"/>
            <a:ext cx="3701386" cy="204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015" y="3157534"/>
            <a:ext cx="3701386" cy="2047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Conclusions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4100" y="3839325"/>
            <a:ext cx="10944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7676475" y="46716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Logo.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Google Images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17725" y="1508150"/>
            <a:ext cx="7158599" cy="34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63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19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Size of training set helps to improve the accuracy.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19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of the tweets did not have sentiment. We can say that this is the reason of the low accuracy.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19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Non-uniform encodings affect the results considerably.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19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Vectorizer also influences the accuracy.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19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commonly accepted way exists for counting the votes in Twitter (unique users, volume of Tweets or sentiment analysis).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19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every age, gender, social, and ethnic group are equally represented on the dataset.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19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Several tweets have ironic content which can complicate the analysis.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19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Users tend to use other hashtags which are not related to the elections.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Future Work</a:t>
            </a: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5500" y="3839325"/>
            <a:ext cx="10944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7676475" y="46716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Logo.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Google Images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517725" y="1508150"/>
            <a:ext cx="7158599" cy="34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Increase size of training set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Analyze geolocated </a:t>
            </a:r>
            <a:r>
              <a:rPr lang="en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Tweets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Select </a:t>
            </a:r>
            <a:r>
              <a:rPr lang="en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special features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Collect encoded data 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Consider the “mentions” to manual classification for training set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 b="0" i="0" u="none" strike="noStrike" cap="none" baseline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Outline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3000" b="0" i="0" u="none" strike="noStrike" cap="none" baseline="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  <a:rtl val="0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Problem Review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Datase</a:t>
            </a:r>
            <a:r>
              <a:rPr lang="en" sz="3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t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" sz="3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Methods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Analysis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Conclusion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Future work</a:t>
            </a:r>
            <a:endParaRPr lang="en" sz="3000" b="0" i="0" u="none" strike="noStrike" cap="none" baseline="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3000" b="0" i="0" u="none" strike="noStrike" cap="none" baseline="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3000" b="0" i="0" u="none" strike="noStrike" cap="none" baseline="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  <a:rtl val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you!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5500" y="3839325"/>
            <a:ext cx="10944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7676475" y="46716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Logo.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Google Images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93925" y="1350575"/>
            <a:ext cx="7158599" cy="34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Questions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4375" y="2538322"/>
            <a:ext cx="1655250" cy="20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2858750" y="1508150"/>
            <a:ext cx="3061200" cy="75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Questions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 b="0" i="0" u="none" strike="noStrike" cap="none" baseline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Problem Review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Elections time in Brazil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4848" y="2195750"/>
            <a:ext cx="3800900" cy="253392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880725" y="28653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cxnSp>
        <p:nvCxnSpPr>
          <p:cNvPr id="59" name="Shape 59"/>
          <p:cNvCxnSpPr/>
          <p:nvPr/>
        </p:nvCxnSpPr>
        <p:spPr>
          <a:xfrm>
            <a:off x="6728825" y="3205875"/>
            <a:ext cx="410999" cy="5520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60"/>
          <p:cNvCxnSpPr/>
          <p:nvPr/>
        </p:nvCxnSpPr>
        <p:spPr>
          <a:xfrm rot="10800000" flipH="1">
            <a:off x="6728825" y="3217773"/>
            <a:ext cx="387599" cy="5283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61"/>
          <p:cNvSpPr txBox="1"/>
          <p:nvPr/>
        </p:nvSpPr>
        <p:spPr>
          <a:xfrm>
            <a:off x="698643" y="1824998"/>
            <a:ext cx="3839681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" sz="20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Could we find any </a:t>
            </a:r>
            <a:r>
              <a:rPr lang="en" sz="2000" dirty="0">
                <a:latin typeface="Georgia"/>
                <a:ea typeface="Georgia"/>
                <a:cs typeface="Georgia"/>
                <a:sym typeface="Georgia"/>
                <a:rtl val="0"/>
              </a:rPr>
              <a:t>patterns</a:t>
            </a:r>
            <a:r>
              <a:rPr lang="en" sz="20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 </a:t>
            </a:r>
            <a:r>
              <a:rPr lang="en" sz="2000" dirty="0">
                <a:latin typeface="Georgia"/>
                <a:ea typeface="Georgia"/>
                <a:cs typeface="Georgia"/>
                <a:sym typeface="Georgia"/>
                <a:rtl val="0"/>
              </a:rPr>
              <a:t>in</a:t>
            </a:r>
            <a:r>
              <a:rPr lang="en" sz="20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 Twitter and the results of </a:t>
            </a:r>
            <a:r>
              <a:rPr lang="en" sz="2000" dirty="0">
                <a:latin typeface="Georgia"/>
                <a:ea typeface="Georgia"/>
                <a:cs typeface="Georgia"/>
                <a:sym typeface="Georgia"/>
                <a:rtl val="0"/>
              </a:rPr>
              <a:t>an</a:t>
            </a:r>
            <a:r>
              <a:rPr lang="en" sz="20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 election?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" sz="20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Could we pre</a:t>
            </a:r>
            <a:r>
              <a:rPr lang="en" sz="2000" dirty="0">
                <a:latin typeface="Georgia"/>
                <a:ea typeface="Georgia"/>
                <a:cs typeface="Georgia"/>
                <a:sym typeface="Georgia"/>
                <a:rtl val="0"/>
              </a:rPr>
              <a:t>d</a:t>
            </a:r>
            <a:r>
              <a:rPr lang="en" sz="20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ict who will be the winner just using Twitter data?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" sz="20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Sentimental Analysis of voters’ Tweets.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5968325" y="4636875"/>
            <a:ext cx="24045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Presidential Candidates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Source: Globo.com</a:t>
            </a:r>
          </a:p>
        </p:txBody>
      </p:sp>
      <p:sp>
        <p:nvSpPr>
          <p:cNvPr id="63" name="Shape 63"/>
          <p:cNvSpPr/>
          <p:nvPr/>
        </p:nvSpPr>
        <p:spPr>
          <a:xfrm>
            <a:off x="5223576" y="1853542"/>
            <a:ext cx="3634328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Aécio Neves x Dilma Rousseff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 b="0" i="0" u="none" strike="noStrike" cap="none" baseline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Methods and Dataset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0" y="1248525"/>
            <a:ext cx="9081300" cy="3874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" sz="2000" b="0" i="0" u="none" strike="noStrike" cap="none" baseline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Collecting the Dataset2: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-"/>
            </a:pPr>
            <a:r>
              <a:rPr lang="en" sz="2000" b="0" i="0" u="none" strike="noStrike" cap="none" baseline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Rest API - </a:t>
            </a: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en" sz="2000" b="0" i="0" u="none" strike="noStrike" cap="none" baseline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ollecting Tweets of a</a:t>
            </a: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 predetermined Hashtag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(#DebateNaGlobo)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-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Streaming API - Collecting Tweets from determined location (Brazil)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0487" y="2469575"/>
            <a:ext cx="1584899" cy="1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375" y="2332650"/>
            <a:ext cx="6733499" cy="181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 b="0" i="0" u="none" strike="noStrike" cap="none" baseline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Methods and Dataset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436650" y="1397332"/>
            <a:ext cx="7844399" cy="3611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" sz="2000" b="0" i="0" u="none" strike="noStrike" cap="none" baseline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Collecting the Dataset</a:t>
            </a: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2000" b="0" i="0" u="none" strike="noStrike" cap="none" baseline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Streaming API and Rest API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From Fri Oct 24 (01:00am) - Oct 26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More than 100k Tweets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@DebateNaGlobo</a:t>
            </a:r>
          </a:p>
          <a:p>
            <a:pPr marL="457200" lvl="0" indent="-228600" rtl="0">
              <a:lnSpc>
                <a:spcPct val="115909"/>
              </a:lnSpc>
              <a:spcBef>
                <a:spcPts val="0"/>
              </a:spcBef>
              <a:buFont typeface="Georgia"/>
              <a:buNone/>
            </a:pPr>
            <a:endParaRPr sz="1100">
              <a:solidFill>
                <a:schemeClr val="dk1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Unique Tweets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○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8720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Analysis - Dataset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436650" y="1397332"/>
            <a:ext cx="7844399" cy="3611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Most of the Retweeted Tweets showed us a problem ...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5" y="2286150"/>
            <a:ext cx="8802451" cy="25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5687750" y="4617075"/>
            <a:ext cx="1792799" cy="3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Tweets Translated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Analysis - Dataset 1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512850" y="1702132"/>
            <a:ext cx="7844399" cy="3611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Graph of Mentions: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Titan - Graph Database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952" y="1202475"/>
            <a:ext cx="5448600" cy="394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Analysis - Dataset 1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436650" y="1397332"/>
            <a:ext cx="7844399" cy="3611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Tweets containing the word “Bonner”: 199 (2.28%)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18875"/>
            <a:ext cx="3243900" cy="18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0620" y="2518875"/>
            <a:ext cx="3173999" cy="18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6125" y="2518874"/>
            <a:ext cx="3243900" cy="18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452700" y="4350825"/>
            <a:ext cx="2230199" cy="71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 command this circus!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2849200" y="4350825"/>
            <a:ext cx="3173999" cy="57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William, bring bread...Kisses, Fatima(His wife)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eorgia"/>
              <a:buNone/>
            </a:pPr>
            <a:r>
              <a:rPr lang="en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Analysis - Dataset 1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436650" y="1397332"/>
            <a:ext cx="7844399" cy="3611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Tweets containing Pictures: 1970 (22.6%)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58773"/>
            <a:ext cx="3155099" cy="17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1300" y="2299497"/>
            <a:ext cx="3155099" cy="276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5100" y="2228749"/>
            <a:ext cx="3288599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2774350" y="4585600"/>
            <a:ext cx="3073199" cy="48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I Vote on the 3rd Candidate                        #DebateNaGlobo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6263950" y="4629050"/>
            <a:ext cx="2582400" cy="71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Now it’s time for audience questions! #DebateNaGlobo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808</Words>
  <Application>Microsoft Office PowerPoint</Application>
  <PresentationFormat>On-screen Show (16:9)</PresentationFormat>
  <Paragraphs>229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Georgia</vt:lpstr>
      <vt:lpstr>paper-plane</vt:lpstr>
      <vt:lpstr>Elections in Brazil - 2nd Round</vt:lpstr>
      <vt:lpstr>Outline</vt:lpstr>
      <vt:lpstr>Problem Review</vt:lpstr>
      <vt:lpstr>Methods and Dataset</vt:lpstr>
      <vt:lpstr>Methods and Dataset</vt:lpstr>
      <vt:lpstr>Analysis - Dataset 1</vt:lpstr>
      <vt:lpstr>Analysis - Dataset 1</vt:lpstr>
      <vt:lpstr>Analysis - Dataset 1</vt:lpstr>
      <vt:lpstr>Analysis - Dataset 1</vt:lpstr>
      <vt:lpstr>Analysis - Dataset 1</vt:lpstr>
      <vt:lpstr>Analysis - Dataset 1</vt:lpstr>
      <vt:lpstr>Analysis - Dataset 1</vt:lpstr>
      <vt:lpstr>Dataset 2</vt:lpstr>
      <vt:lpstr>Method - Dataset 2</vt:lpstr>
      <vt:lpstr>Method - Dataset 2</vt:lpstr>
      <vt:lpstr>Results - Dataset 2</vt:lpstr>
      <vt:lpstr>Results - Dataset 2</vt:lpstr>
      <vt:lpstr>Conclusions</vt:lpstr>
      <vt:lpstr>Future Work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Elections in Brazil - 2nd Round</dc:title>
  <cp:lastModifiedBy>Elaine Resende</cp:lastModifiedBy>
  <cp:revision>3</cp:revision>
  <dcterms:modified xsi:type="dcterms:W3CDTF">2014-12-04T03:58:07Z</dcterms:modified>
</cp:coreProperties>
</file>